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2131" y="-14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計画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Sheet1!$F$4:$F$25</c:f>
              <c:numCache>
                <c:formatCode>m/d</c:formatCode>
                <c:ptCount val="22"/>
                <c:pt idx="0">
                  <c:v>45950</c:v>
                </c:pt>
                <c:pt idx="1">
                  <c:v>45951</c:v>
                </c:pt>
                <c:pt idx="2">
                  <c:v>45952</c:v>
                </c:pt>
                <c:pt idx="3">
                  <c:v>45953</c:v>
                </c:pt>
                <c:pt idx="4">
                  <c:v>45954</c:v>
                </c:pt>
                <c:pt idx="5">
                  <c:v>45955</c:v>
                </c:pt>
                <c:pt idx="6">
                  <c:v>45956</c:v>
                </c:pt>
                <c:pt idx="7">
                  <c:v>45957</c:v>
                </c:pt>
                <c:pt idx="8">
                  <c:v>45958</c:v>
                </c:pt>
                <c:pt idx="9">
                  <c:v>45959</c:v>
                </c:pt>
                <c:pt idx="10">
                  <c:v>45960</c:v>
                </c:pt>
                <c:pt idx="11">
                  <c:v>45961</c:v>
                </c:pt>
                <c:pt idx="12">
                  <c:v>45962</c:v>
                </c:pt>
                <c:pt idx="13">
                  <c:v>45963</c:v>
                </c:pt>
                <c:pt idx="14">
                  <c:v>45964</c:v>
                </c:pt>
                <c:pt idx="15">
                  <c:v>45965</c:v>
                </c:pt>
                <c:pt idx="16">
                  <c:v>45966</c:v>
                </c:pt>
                <c:pt idx="17">
                  <c:v>45967</c:v>
                </c:pt>
                <c:pt idx="18">
                  <c:v>45968</c:v>
                </c:pt>
                <c:pt idx="19">
                  <c:v>45969</c:v>
                </c:pt>
                <c:pt idx="20">
                  <c:v>45970</c:v>
                </c:pt>
                <c:pt idx="21">
                  <c:v>45971</c:v>
                </c:pt>
              </c:numCache>
            </c:numRef>
          </c:cat>
          <c:val>
            <c:numRef>
              <c:f>Sheet1!$G$4:$G$25</c:f>
              <c:numCache>
                <c:formatCode>General</c:formatCode>
                <c:ptCount val="22"/>
                <c:pt idx="0">
                  <c:v>145</c:v>
                </c:pt>
                <c:pt idx="1">
                  <c:v>125</c:v>
                </c:pt>
                <c:pt idx="2">
                  <c:v>125</c:v>
                </c:pt>
                <c:pt idx="3">
                  <c:v>125</c:v>
                </c:pt>
                <c:pt idx="4">
                  <c:v>140</c:v>
                </c:pt>
                <c:pt idx="5">
                  <c:v>40</c:v>
                </c:pt>
                <c:pt idx="6">
                  <c:v>30</c:v>
                </c:pt>
                <c:pt idx="7">
                  <c:v>145</c:v>
                </c:pt>
                <c:pt idx="8">
                  <c:v>125</c:v>
                </c:pt>
                <c:pt idx="9">
                  <c:v>125</c:v>
                </c:pt>
                <c:pt idx="10">
                  <c:v>125</c:v>
                </c:pt>
                <c:pt idx="11">
                  <c:v>140</c:v>
                </c:pt>
                <c:pt idx="12">
                  <c:v>45</c:v>
                </c:pt>
                <c:pt idx="13">
                  <c:v>35</c:v>
                </c:pt>
                <c:pt idx="14">
                  <c:v>35</c:v>
                </c:pt>
                <c:pt idx="15">
                  <c:v>150</c:v>
                </c:pt>
                <c:pt idx="16">
                  <c:v>130</c:v>
                </c:pt>
                <c:pt idx="17">
                  <c:v>120</c:v>
                </c:pt>
                <c:pt idx="18">
                  <c:v>140</c:v>
                </c:pt>
                <c:pt idx="19">
                  <c:v>45</c:v>
                </c:pt>
                <c:pt idx="20">
                  <c:v>35</c:v>
                </c:pt>
                <c:pt idx="2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9-440A-BA98-033B9AEB9890}"/>
            </c:ext>
          </c:extLst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実績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Sheet1!$F$4:$F$25</c:f>
              <c:numCache>
                <c:formatCode>m/d</c:formatCode>
                <c:ptCount val="22"/>
                <c:pt idx="0">
                  <c:v>45950</c:v>
                </c:pt>
                <c:pt idx="1">
                  <c:v>45951</c:v>
                </c:pt>
                <c:pt idx="2">
                  <c:v>45952</c:v>
                </c:pt>
                <c:pt idx="3">
                  <c:v>45953</c:v>
                </c:pt>
                <c:pt idx="4">
                  <c:v>45954</c:v>
                </c:pt>
                <c:pt idx="5">
                  <c:v>45955</c:v>
                </c:pt>
                <c:pt idx="6">
                  <c:v>45956</c:v>
                </c:pt>
                <c:pt idx="7">
                  <c:v>45957</c:v>
                </c:pt>
                <c:pt idx="8">
                  <c:v>45958</c:v>
                </c:pt>
                <c:pt idx="9">
                  <c:v>45959</c:v>
                </c:pt>
                <c:pt idx="10">
                  <c:v>45960</c:v>
                </c:pt>
                <c:pt idx="11">
                  <c:v>45961</c:v>
                </c:pt>
                <c:pt idx="12">
                  <c:v>45962</c:v>
                </c:pt>
                <c:pt idx="13">
                  <c:v>45963</c:v>
                </c:pt>
                <c:pt idx="14">
                  <c:v>45964</c:v>
                </c:pt>
                <c:pt idx="15">
                  <c:v>45965</c:v>
                </c:pt>
                <c:pt idx="16">
                  <c:v>45966</c:v>
                </c:pt>
                <c:pt idx="17">
                  <c:v>45967</c:v>
                </c:pt>
                <c:pt idx="18">
                  <c:v>45968</c:v>
                </c:pt>
                <c:pt idx="19">
                  <c:v>45969</c:v>
                </c:pt>
                <c:pt idx="20">
                  <c:v>45970</c:v>
                </c:pt>
                <c:pt idx="21">
                  <c:v>45971</c:v>
                </c:pt>
              </c:numCache>
            </c:numRef>
          </c:cat>
          <c:val>
            <c:numRef>
              <c:f>Sheet1!$H$4:$H$25</c:f>
              <c:numCache>
                <c:formatCode>General</c:formatCode>
                <c:ptCount val="22"/>
                <c:pt idx="0">
                  <c:v>185</c:v>
                </c:pt>
                <c:pt idx="1">
                  <c:v>151</c:v>
                </c:pt>
                <c:pt idx="2">
                  <c:v>118</c:v>
                </c:pt>
                <c:pt idx="3">
                  <c:v>109</c:v>
                </c:pt>
                <c:pt idx="4">
                  <c:v>164</c:v>
                </c:pt>
                <c:pt idx="5">
                  <c:v>45</c:v>
                </c:pt>
                <c:pt idx="6">
                  <c:v>30</c:v>
                </c:pt>
                <c:pt idx="7">
                  <c:v>150</c:v>
                </c:pt>
                <c:pt idx="8">
                  <c:v>171</c:v>
                </c:pt>
                <c:pt idx="9">
                  <c:v>135</c:v>
                </c:pt>
                <c:pt idx="10">
                  <c:v>91</c:v>
                </c:pt>
                <c:pt idx="11">
                  <c:v>170</c:v>
                </c:pt>
                <c:pt idx="12">
                  <c:v>90</c:v>
                </c:pt>
                <c:pt idx="13">
                  <c:v>36</c:v>
                </c:pt>
                <c:pt idx="14">
                  <c:v>35</c:v>
                </c:pt>
                <c:pt idx="15">
                  <c:v>150</c:v>
                </c:pt>
                <c:pt idx="16">
                  <c:v>133</c:v>
                </c:pt>
                <c:pt idx="17">
                  <c:v>124</c:v>
                </c:pt>
                <c:pt idx="18">
                  <c:v>141</c:v>
                </c:pt>
                <c:pt idx="19">
                  <c:v>73</c:v>
                </c:pt>
                <c:pt idx="20">
                  <c:v>54</c:v>
                </c:pt>
                <c:pt idx="21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D9-440A-BA98-033B9AEB9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25"/>
        <c:axId val="932665720"/>
        <c:axId val="932659600"/>
      </c:barChart>
      <c:lineChart>
        <c:grouping val="standard"/>
        <c:varyColors val="0"/>
        <c:ser>
          <c:idx val="2"/>
          <c:order val="2"/>
          <c:tx>
            <c:strRef>
              <c:f>Sheet1!$I$3</c:f>
              <c:strCache>
                <c:ptCount val="1"/>
                <c:pt idx="0">
                  <c:v>計画と実績との差の累計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9"/>
              <c:spPr>
                <a:solidFill>
                  <a:srgbClr val="FF000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8D9-440A-BA98-033B9AEB9890}"/>
              </c:ext>
            </c:extLst>
          </c:dPt>
          <c:cat>
            <c:numRef>
              <c:f>Sheet1!$F$4:$F$25</c:f>
              <c:numCache>
                <c:formatCode>m/d</c:formatCode>
                <c:ptCount val="22"/>
                <c:pt idx="0">
                  <c:v>45950</c:v>
                </c:pt>
                <c:pt idx="1">
                  <c:v>45951</c:v>
                </c:pt>
                <c:pt idx="2">
                  <c:v>45952</c:v>
                </c:pt>
                <c:pt idx="3">
                  <c:v>45953</c:v>
                </c:pt>
                <c:pt idx="4">
                  <c:v>45954</c:v>
                </c:pt>
                <c:pt idx="5">
                  <c:v>45955</c:v>
                </c:pt>
                <c:pt idx="6">
                  <c:v>45956</c:v>
                </c:pt>
                <c:pt idx="7">
                  <c:v>45957</c:v>
                </c:pt>
                <c:pt idx="8">
                  <c:v>45958</c:v>
                </c:pt>
                <c:pt idx="9">
                  <c:v>45959</c:v>
                </c:pt>
                <c:pt idx="10">
                  <c:v>45960</c:v>
                </c:pt>
                <c:pt idx="11">
                  <c:v>45961</c:v>
                </c:pt>
                <c:pt idx="12">
                  <c:v>45962</c:v>
                </c:pt>
                <c:pt idx="13">
                  <c:v>45963</c:v>
                </c:pt>
                <c:pt idx="14">
                  <c:v>45964</c:v>
                </c:pt>
                <c:pt idx="15">
                  <c:v>45965</c:v>
                </c:pt>
                <c:pt idx="16">
                  <c:v>45966</c:v>
                </c:pt>
                <c:pt idx="17">
                  <c:v>45967</c:v>
                </c:pt>
                <c:pt idx="18">
                  <c:v>45968</c:v>
                </c:pt>
                <c:pt idx="19">
                  <c:v>45969</c:v>
                </c:pt>
                <c:pt idx="20">
                  <c:v>45970</c:v>
                </c:pt>
                <c:pt idx="21">
                  <c:v>45971</c:v>
                </c:pt>
              </c:numCache>
            </c:numRef>
          </c:cat>
          <c:val>
            <c:numRef>
              <c:f>Sheet1!$I$4:$I$25</c:f>
              <c:numCache>
                <c:formatCode>General</c:formatCode>
                <c:ptCount val="22"/>
                <c:pt idx="0">
                  <c:v>40</c:v>
                </c:pt>
                <c:pt idx="1">
                  <c:v>66</c:v>
                </c:pt>
                <c:pt idx="2">
                  <c:v>59</c:v>
                </c:pt>
                <c:pt idx="3">
                  <c:v>43</c:v>
                </c:pt>
                <c:pt idx="4">
                  <c:v>67</c:v>
                </c:pt>
                <c:pt idx="5">
                  <c:v>72</c:v>
                </c:pt>
                <c:pt idx="6">
                  <c:v>72</c:v>
                </c:pt>
                <c:pt idx="7">
                  <c:v>77</c:v>
                </c:pt>
                <c:pt idx="8">
                  <c:v>123</c:v>
                </c:pt>
                <c:pt idx="9">
                  <c:v>133</c:v>
                </c:pt>
                <c:pt idx="10">
                  <c:v>99</c:v>
                </c:pt>
                <c:pt idx="11">
                  <c:v>129</c:v>
                </c:pt>
                <c:pt idx="12">
                  <c:v>174</c:v>
                </c:pt>
                <c:pt idx="13">
                  <c:v>175</c:v>
                </c:pt>
                <c:pt idx="14">
                  <c:v>175</c:v>
                </c:pt>
                <c:pt idx="15">
                  <c:v>175</c:v>
                </c:pt>
                <c:pt idx="16">
                  <c:v>178</c:v>
                </c:pt>
                <c:pt idx="17">
                  <c:v>182</c:v>
                </c:pt>
                <c:pt idx="18">
                  <c:v>183</c:v>
                </c:pt>
                <c:pt idx="19">
                  <c:v>211</c:v>
                </c:pt>
                <c:pt idx="20">
                  <c:v>230</c:v>
                </c:pt>
                <c:pt idx="21">
                  <c:v>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D9-440A-BA98-033B9AEB9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665720"/>
        <c:axId val="932659600"/>
      </c:lineChart>
      <c:dateAx>
        <c:axId val="932665720"/>
        <c:scaling>
          <c:orientation val="minMax"/>
        </c:scaling>
        <c:delete val="0"/>
        <c:axPos val="b"/>
        <c:numFmt formatCode="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2659600"/>
        <c:crosses val="autoZero"/>
        <c:auto val="1"/>
        <c:lblOffset val="100"/>
        <c:baseTimeUnit val="days"/>
      </c:dateAx>
      <c:valAx>
        <c:axId val="93265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2665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99964993227586E-2"/>
          <c:y val="4.4860571632092915E-2"/>
          <c:w val="0.95683838740430349"/>
          <c:h val="0.90421134962470262"/>
        </c:manualLayout>
      </c:layout>
      <c:lineChart>
        <c:grouping val="standard"/>
        <c:varyColors val="0"/>
        <c:ser>
          <c:idx val="5"/>
          <c:order val="0"/>
          <c:tx>
            <c:strRef>
              <c:f>データ!$R$3</c:f>
              <c:strCache>
                <c:ptCount val="1"/>
                <c:pt idx="0">
                  <c:v>O
計画</c:v>
                </c:pt>
              </c:strCache>
            </c:strRef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Pt>
            <c:idx val="51"/>
            <c:marker>
              <c:symbol val="diamond"/>
              <c:size val="12"/>
              <c:spPr>
                <a:solidFill>
                  <a:srgbClr val="00B0F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42E-4FA3-B4C3-22339D6D4CAE}"/>
              </c:ext>
            </c:extLst>
          </c:dPt>
          <c:dLbls>
            <c:dLbl>
              <c:idx val="51"/>
              <c:layout>
                <c:manualLayout>
                  <c:x val="-0.10127560299077577"/>
                  <c:y val="8.337885249690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E-4FA3-B4C3-22339D6D4C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データ!$B$3141:$B$3232</c:f>
              <c:numCache>
                <c:formatCode>m/d\(aaa\)</c:formatCode>
                <c:ptCount val="92"/>
                <c:pt idx="0">
                  <c:v>45931</c:v>
                </c:pt>
                <c:pt idx="1">
                  <c:v>45932</c:v>
                </c:pt>
                <c:pt idx="2">
                  <c:v>45933</c:v>
                </c:pt>
                <c:pt idx="3">
                  <c:v>45934</c:v>
                </c:pt>
                <c:pt idx="4">
                  <c:v>45935</c:v>
                </c:pt>
                <c:pt idx="5">
                  <c:v>45936</c:v>
                </c:pt>
                <c:pt idx="6">
                  <c:v>45937</c:v>
                </c:pt>
                <c:pt idx="7">
                  <c:v>45938</c:v>
                </c:pt>
                <c:pt idx="8">
                  <c:v>45939</c:v>
                </c:pt>
                <c:pt idx="9">
                  <c:v>45940</c:v>
                </c:pt>
                <c:pt idx="10">
                  <c:v>45941</c:v>
                </c:pt>
                <c:pt idx="11">
                  <c:v>45942</c:v>
                </c:pt>
                <c:pt idx="12">
                  <c:v>45943</c:v>
                </c:pt>
                <c:pt idx="13">
                  <c:v>45944</c:v>
                </c:pt>
                <c:pt idx="14">
                  <c:v>45945</c:v>
                </c:pt>
                <c:pt idx="15">
                  <c:v>45946</c:v>
                </c:pt>
                <c:pt idx="16">
                  <c:v>45947</c:v>
                </c:pt>
                <c:pt idx="17">
                  <c:v>45948</c:v>
                </c:pt>
                <c:pt idx="18">
                  <c:v>45949</c:v>
                </c:pt>
                <c:pt idx="19">
                  <c:v>45950</c:v>
                </c:pt>
                <c:pt idx="20">
                  <c:v>45951</c:v>
                </c:pt>
                <c:pt idx="21">
                  <c:v>45952</c:v>
                </c:pt>
                <c:pt idx="22">
                  <c:v>45953</c:v>
                </c:pt>
                <c:pt idx="23">
                  <c:v>45954</c:v>
                </c:pt>
                <c:pt idx="24">
                  <c:v>45955</c:v>
                </c:pt>
                <c:pt idx="25">
                  <c:v>45956</c:v>
                </c:pt>
                <c:pt idx="26">
                  <c:v>45957</c:v>
                </c:pt>
                <c:pt idx="27">
                  <c:v>45958</c:v>
                </c:pt>
                <c:pt idx="28">
                  <c:v>45959</c:v>
                </c:pt>
                <c:pt idx="29">
                  <c:v>45960</c:v>
                </c:pt>
                <c:pt idx="30">
                  <c:v>45961</c:v>
                </c:pt>
                <c:pt idx="31">
                  <c:v>45962</c:v>
                </c:pt>
                <c:pt idx="32">
                  <c:v>45963</c:v>
                </c:pt>
                <c:pt idx="33">
                  <c:v>45964</c:v>
                </c:pt>
                <c:pt idx="34">
                  <c:v>45965</c:v>
                </c:pt>
                <c:pt idx="35">
                  <c:v>45966</c:v>
                </c:pt>
                <c:pt idx="36">
                  <c:v>45967</c:v>
                </c:pt>
                <c:pt idx="37">
                  <c:v>45968</c:v>
                </c:pt>
                <c:pt idx="38">
                  <c:v>45969</c:v>
                </c:pt>
                <c:pt idx="39">
                  <c:v>45970</c:v>
                </c:pt>
                <c:pt idx="40">
                  <c:v>45971</c:v>
                </c:pt>
                <c:pt idx="41">
                  <c:v>45972</c:v>
                </c:pt>
                <c:pt idx="42">
                  <c:v>45973</c:v>
                </c:pt>
                <c:pt idx="43">
                  <c:v>45974</c:v>
                </c:pt>
                <c:pt idx="44">
                  <c:v>45975</c:v>
                </c:pt>
                <c:pt idx="45">
                  <c:v>45976</c:v>
                </c:pt>
                <c:pt idx="46">
                  <c:v>45977</c:v>
                </c:pt>
                <c:pt idx="47">
                  <c:v>45978</c:v>
                </c:pt>
                <c:pt idx="48">
                  <c:v>45979</c:v>
                </c:pt>
                <c:pt idx="49">
                  <c:v>45980</c:v>
                </c:pt>
                <c:pt idx="50">
                  <c:v>45981</c:v>
                </c:pt>
                <c:pt idx="51">
                  <c:v>45982</c:v>
                </c:pt>
                <c:pt idx="52">
                  <c:v>45983</c:v>
                </c:pt>
                <c:pt idx="53">
                  <c:v>45984</c:v>
                </c:pt>
                <c:pt idx="54">
                  <c:v>45985</c:v>
                </c:pt>
                <c:pt idx="55">
                  <c:v>45986</c:v>
                </c:pt>
                <c:pt idx="56">
                  <c:v>45987</c:v>
                </c:pt>
                <c:pt idx="57">
                  <c:v>45988</c:v>
                </c:pt>
                <c:pt idx="58">
                  <c:v>45989</c:v>
                </c:pt>
                <c:pt idx="59">
                  <c:v>45990</c:v>
                </c:pt>
                <c:pt idx="60">
                  <c:v>45991</c:v>
                </c:pt>
                <c:pt idx="61">
                  <c:v>45992</c:v>
                </c:pt>
                <c:pt idx="62">
                  <c:v>45993</c:v>
                </c:pt>
                <c:pt idx="63">
                  <c:v>45994</c:v>
                </c:pt>
                <c:pt idx="64">
                  <c:v>45995</c:v>
                </c:pt>
                <c:pt idx="65">
                  <c:v>45996</c:v>
                </c:pt>
                <c:pt idx="66">
                  <c:v>45997</c:v>
                </c:pt>
                <c:pt idx="67">
                  <c:v>45998</c:v>
                </c:pt>
                <c:pt idx="68">
                  <c:v>45999</c:v>
                </c:pt>
                <c:pt idx="69">
                  <c:v>46000</c:v>
                </c:pt>
                <c:pt idx="70">
                  <c:v>46001</c:v>
                </c:pt>
                <c:pt idx="71">
                  <c:v>46002</c:v>
                </c:pt>
                <c:pt idx="72">
                  <c:v>46003</c:v>
                </c:pt>
                <c:pt idx="73">
                  <c:v>46004</c:v>
                </c:pt>
                <c:pt idx="74">
                  <c:v>46005</c:v>
                </c:pt>
                <c:pt idx="75">
                  <c:v>46006</c:v>
                </c:pt>
                <c:pt idx="76">
                  <c:v>46007</c:v>
                </c:pt>
                <c:pt idx="77">
                  <c:v>46008</c:v>
                </c:pt>
                <c:pt idx="78">
                  <c:v>46009</c:v>
                </c:pt>
                <c:pt idx="79">
                  <c:v>46010</c:v>
                </c:pt>
                <c:pt idx="80">
                  <c:v>46011</c:v>
                </c:pt>
                <c:pt idx="81">
                  <c:v>46012</c:v>
                </c:pt>
                <c:pt idx="82">
                  <c:v>46013</c:v>
                </c:pt>
                <c:pt idx="83">
                  <c:v>46014</c:v>
                </c:pt>
                <c:pt idx="84">
                  <c:v>46015</c:v>
                </c:pt>
                <c:pt idx="85">
                  <c:v>46016</c:v>
                </c:pt>
                <c:pt idx="86">
                  <c:v>46017</c:v>
                </c:pt>
                <c:pt idx="87">
                  <c:v>46018</c:v>
                </c:pt>
                <c:pt idx="88">
                  <c:v>46019</c:v>
                </c:pt>
                <c:pt idx="89">
                  <c:v>46020</c:v>
                </c:pt>
                <c:pt idx="90">
                  <c:v>46021</c:v>
                </c:pt>
                <c:pt idx="91">
                  <c:v>46022</c:v>
                </c:pt>
              </c:numCache>
            </c:numRef>
          </c:cat>
          <c:val>
            <c:numRef>
              <c:f>データ!$R$3141:$R$3232</c:f>
              <c:numCache>
                <c:formatCode>0%</c:formatCode>
                <c:ptCount val="92"/>
                <c:pt idx="0">
                  <c:v>1.2870967741935484</c:v>
                </c:pt>
                <c:pt idx="1">
                  <c:v>1.2559139784946236</c:v>
                </c:pt>
                <c:pt idx="2">
                  <c:v>1.1086021505376344</c:v>
                </c:pt>
                <c:pt idx="3">
                  <c:v>1.2064516129032259</c:v>
                </c:pt>
                <c:pt idx="4">
                  <c:v>1.3209677419354839</c:v>
                </c:pt>
                <c:pt idx="5">
                  <c:v>1.1505376344086022</c:v>
                </c:pt>
                <c:pt idx="6">
                  <c:v>1.2360215053763441</c:v>
                </c:pt>
                <c:pt idx="7">
                  <c:v>1.1795698924731184</c:v>
                </c:pt>
                <c:pt idx="8">
                  <c:v>1.1354838709677419</c:v>
                </c:pt>
                <c:pt idx="9">
                  <c:v>1.0344086021505376</c:v>
                </c:pt>
                <c:pt idx="10">
                  <c:v>1.206989247311828</c:v>
                </c:pt>
                <c:pt idx="11">
                  <c:v>1.2935483870967741</c:v>
                </c:pt>
                <c:pt idx="12">
                  <c:v>1.493010752688172</c:v>
                </c:pt>
                <c:pt idx="13">
                  <c:v>1.4188172043010752</c:v>
                </c:pt>
                <c:pt idx="14">
                  <c:v>1.3376344086021505</c:v>
                </c:pt>
                <c:pt idx="15">
                  <c:v>1.1204301075268817</c:v>
                </c:pt>
                <c:pt idx="16">
                  <c:v>1.0150537634408603</c:v>
                </c:pt>
                <c:pt idx="17">
                  <c:v>1.1467741935483871</c:v>
                </c:pt>
                <c:pt idx="18">
                  <c:v>1.368279569892473</c:v>
                </c:pt>
                <c:pt idx="19">
                  <c:v>1.3865591397849462</c:v>
                </c:pt>
                <c:pt idx="20">
                  <c:v>1.4591397849462366</c:v>
                </c:pt>
                <c:pt idx="21">
                  <c:v>1.3069892473118279</c:v>
                </c:pt>
                <c:pt idx="22">
                  <c:v>1.3010752688172043</c:v>
                </c:pt>
                <c:pt idx="23">
                  <c:v>1.2994623655913979</c:v>
                </c:pt>
                <c:pt idx="24">
                  <c:v>1.4838709677419355</c:v>
                </c:pt>
                <c:pt idx="25">
                  <c:v>1.5946236559139786</c:v>
                </c:pt>
                <c:pt idx="26">
                  <c:v>1.5698924731182795</c:v>
                </c:pt>
                <c:pt idx="27">
                  <c:v>1.6193548387096774</c:v>
                </c:pt>
                <c:pt idx="28">
                  <c:v>1.5344086021505376</c:v>
                </c:pt>
                <c:pt idx="29">
                  <c:v>1.5048387096774194</c:v>
                </c:pt>
                <c:pt idx="30">
                  <c:v>1.4666666666666666</c:v>
                </c:pt>
                <c:pt idx="31">
                  <c:v>1.5059139784946236</c:v>
                </c:pt>
                <c:pt idx="32">
                  <c:v>1.5736559139784947</c:v>
                </c:pt>
                <c:pt idx="33">
                  <c:v>1.7774193548387096</c:v>
                </c:pt>
                <c:pt idx="34">
                  <c:v>1.6602150537634408</c:v>
                </c:pt>
                <c:pt idx="35">
                  <c:v>1.6258064516129032</c:v>
                </c:pt>
                <c:pt idx="36">
                  <c:v>1.4231182795698925</c:v>
                </c:pt>
                <c:pt idx="37">
                  <c:v>1.1403225806451613</c:v>
                </c:pt>
                <c:pt idx="38">
                  <c:v>1.2274193548387098</c:v>
                </c:pt>
                <c:pt idx="39">
                  <c:v>1.3456989247311828</c:v>
                </c:pt>
                <c:pt idx="40">
                  <c:v>1.2021505376344086</c:v>
                </c:pt>
                <c:pt idx="41">
                  <c:v>1.1505376344086022</c:v>
                </c:pt>
                <c:pt idx="42">
                  <c:v>0.98064516129032253</c:v>
                </c:pt>
                <c:pt idx="43">
                  <c:v>0.82903225806451608</c:v>
                </c:pt>
                <c:pt idx="44">
                  <c:v>0.68654795698924742</c:v>
                </c:pt>
                <c:pt idx="45">
                  <c:v>0.79210725806451632</c:v>
                </c:pt>
                <c:pt idx="46">
                  <c:v>0.95097822580645164</c:v>
                </c:pt>
                <c:pt idx="47">
                  <c:v>0.87097822580645168</c:v>
                </c:pt>
                <c:pt idx="48">
                  <c:v>0.8588814516129033</c:v>
                </c:pt>
                <c:pt idx="49">
                  <c:v>0.69049435483870969</c:v>
                </c:pt>
                <c:pt idx="50">
                  <c:v>0.60097822580645166</c:v>
                </c:pt>
                <c:pt idx="51">
                  <c:v>0.47533306451612911</c:v>
                </c:pt>
                <c:pt idx="52">
                  <c:v>0.56791370967741939</c:v>
                </c:pt>
                <c:pt idx="53">
                  <c:v>0.72759112903225809</c:v>
                </c:pt>
                <c:pt idx="54">
                  <c:v>0.88630080645161291</c:v>
                </c:pt>
                <c:pt idx="55">
                  <c:v>0.83694596774193553</c:v>
                </c:pt>
                <c:pt idx="56">
                  <c:v>0.72775241935483881</c:v>
                </c:pt>
                <c:pt idx="57">
                  <c:v>0.65646209677419376</c:v>
                </c:pt>
                <c:pt idx="58">
                  <c:v>0.58646209677419381</c:v>
                </c:pt>
                <c:pt idx="59">
                  <c:v>0.70549435483871004</c:v>
                </c:pt>
                <c:pt idx="60">
                  <c:v>0.89452661290322621</c:v>
                </c:pt>
                <c:pt idx="61">
                  <c:v>0.73581693548387139</c:v>
                </c:pt>
                <c:pt idx="62">
                  <c:v>0.78565564516129061</c:v>
                </c:pt>
                <c:pt idx="63">
                  <c:v>0.66323629032258102</c:v>
                </c:pt>
                <c:pt idx="64">
                  <c:v>0.57307500000000045</c:v>
                </c:pt>
                <c:pt idx="65">
                  <c:v>0.54565564516129084</c:v>
                </c:pt>
                <c:pt idx="66">
                  <c:v>0.71017177419354882</c:v>
                </c:pt>
                <c:pt idx="67">
                  <c:v>0.91242983870967787</c:v>
                </c:pt>
                <c:pt idx="68">
                  <c:v>0.88694596774193579</c:v>
                </c:pt>
                <c:pt idx="69">
                  <c:v>0.96162338709677442</c:v>
                </c:pt>
                <c:pt idx="70">
                  <c:v>0.92839758064516154</c:v>
                </c:pt>
                <c:pt idx="71">
                  <c:v>0.9092040322580649</c:v>
                </c:pt>
                <c:pt idx="72">
                  <c:v>0.87581693548387141</c:v>
                </c:pt>
                <c:pt idx="73">
                  <c:v>1.0127524193548392</c:v>
                </c:pt>
                <c:pt idx="74">
                  <c:v>1.1853330645161293</c:v>
                </c:pt>
                <c:pt idx="75">
                  <c:v>1.0772685483870972</c:v>
                </c:pt>
                <c:pt idx="76">
                  <c:v>1.1438814516129034</c:v>
                </c:pt>
                <c:pt idx="77">
                  <c:v>1.1169459677419358</c:v>
                </c:pt>
                <c:pt idx="78">
                  <c:v>1.0795266129032259</c:v>
                </c:pt>
                <c:pt idx="79">
                  <c:v>0.98210725806451638</c:v>
                </c:pt>
                <c:pt idx="80">
                  <c:v>1.1382362903225811</c:v>
                </c:pt>
                <c:pt idx="81">
                  <c:v>1.3183975806451615</c:v>
                </c:pt>
                <c:pt idx="82">
                  <c:v>1.2056556451612908</c:v>
                </c:pt>
                <c:pt idx="83">
                  <c:v>1.2561395161290327</c:v>
                </c:pt>
                <c:pt idx="84">
                  <c:v>1.1688814516129036</c:v>
                </c:pt>
                <c:pt idx="85">
                  <c:v>1.0633975806451617</c:v>
                </c:pt>
                <c:pt idx="86">
                  <c:v>0.94936532258064554</c:v>
                </c:pt>
                <c:pt idx="87">
                  <c:v>1.0706556451612907</c:v>
                </c:pt>
                <c:pt idx="88">
                  <c:v>1.1267846774193551</c:v>
                </c:pt>
                <c:pt idx="89">
                  <c:v>1.2369459677419359</c:v>
                </c:pt>
                <c:pt idx="90">
                  <c:v>1.3867846774193551</c:v>
                </c:pt>
                <c:pt idx="91">
                  <c:v>1.4751717741935486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42E-4FA3-B4C3-22339D6D4CAE}"/>
            </c:ext>
          </c:extLst>
        </c:ser>
        <c:ser>
          <c:idx val="1"/>
          <c:order val="1"/>
          <c:tx>
            <c:strRef>
              <c:f>データ!$T$3</c:f>
              <c:strCache>
                <c:ptCount val="1"/>
                <c:pt idx="0">
                  <c:v>AB
計画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51"/>
            <c:marker>
              <c:symbol val="diamond"/>
              <c:size val="12"/>
              <c:spPr>
                <a:solidFill>
                  <a:srgbClr val="FF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642E-4FA3-B4C3-22339D6D4CAE}"/>
              </c:ext>
            </c:extLst>
          </c:dPt>
          <c:dLbls>
            <c:dLbl>
              <c:idx val="51"/>
              <c:layout>
                <c:manualLayout>
                  <c:x val="-4.6886853236470266E-2"/>
                  <c:y val="-0.10422356562112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42E-4FA3-B4C3-22339D6D4C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データ!$B$3141:$B$3232</c:f>
              <c:numCache>
                <c:formatCode>m/d\(aaa\)</c:formatCode>
                <c:ptCount val="92"/>
                <c:pt idx="0">
                  <c:v>45931</c:v>
                </c:pt>
                <c:pt idx="1">
                  <c:v>45932</c:v>
                </c:pt>
                <c:pt idx="2">
                  <c:v>45933</c:v>
                </c:pt>
                <c:pt idx="3">
                  <c:v>45934</c:v>
                </c:pt>
                <c:pt idx="4">
                  <c:v>45935</c:v>
                </c:pt>
                <c:pt idx="5">
                  <c:v>45936</c:v>
                </c:pt>
                <c:pt idx="6">
                  <c:v>45937</c:v>
                </c:pt>
                <c:pt idx="7">
                  <c:v>45938</c:v>
                </c:pt>
                <c:pt idx="8">
                  <c:v>45939</c:v>
                </c:pt>
                <c:pt idx="9">
                  <c:v>45940</c:v>
                </c:pt>
                <c:pt idx="10">
                  <c:v>45941</c:v>
                </c:pt>
                <c:pt idx="11">
                  <c:v>45942</c:v>
                </c:pt>
                <c:pt idx="12">
                  <c:v>45943</c:v>
                </c:pt>
                <c:pt idx="13">
                  <c:v>45944</c:v>
                </c:pt>
                <c:pt idx="14">
                  <c:v>45945</c:v>
                </c:pt>
                <c:pt idx="15">
                  <c:v>45946</c:v>
                </c:pt>
                <c:pt idx="16">
                  <c:v>45947</c:v>
                </c:pt>
                <c:pt idx="17">
                  <c:v>45948</c:v>
                </c:pt>
                <c:pt idx="18">
                  <c:v>45949</c:v>
                </c:pt>
                <c:pt idx="19">
                  <c:v>45950</c:v>
                </c:pt>
                <c:pt idx="20">
                  <c:v>45951</c:v>
                </c:pt>
                <c:pt idx="21">
                  <c:v>45952</c:v>
                </c:pt>
                <c:pt idx="22">
                  <c:v>45953</c:v>
                </c:pt>
                <c:pt idx="23">
                  <c:v>45954</c:v>
                </c:pt>
                <c:pt idx="24">
                  <c:v>45955</c:v>
                </c:pt>
                <c:pt idx="25">
                  <c:v>45956</c:v>
                </c:pt>
                <c:pt idx="26">
                  <c:v>45957</c:v>
                </c:pt>
                <c:pt idx="27">
                  <c:v>45958</c:v>
                </c:pt>
                <c:pt idx="28">
                  <c:v>45959</c:v>
                </c:pt>
                <c:pt idx="29">
                  <c:v>45960</c:v>
                </c:pt>
                <c:pt idx="30">
                  <c:v>45961</c:v>
                </c:pt>
                <c:pt idx="31">
                  <c:v>45962</c:v>
                </c:pt>
                <c:pt idx="32">
                  <c:v>45963</c:v>
                </c:pt>
                <c:pt idx="33">
                  <c:v>45964</c:v>
                </c:pt>
                <c:pt idx="34">
                  <c:v>45965</c:v>
                </c:pt>
                <c:pt idx="35">
                  <c:v>45966</c:v>
                </c:pt>
                <c:pt idx="36">
                  <c:v>45967</c:v>
                </c:pt>
                <c:pt idx="37">
                  <c:v>45968</c:v>
                </c:pt>
                <c:pt idx="38">
                  <c:v>45969</c:v>
                </c:pt>
                <c:pt idx="39">
                  <c:v>45970</c:v>
                </c:pt>
                <c:pt idx="40">
                  <c:v>45971</c:v>
                </c:pt>
                <c:pt idx="41">
                  <c:v>45972</c:v>
                </c:pt>
                <c:pt idx="42">
                  <c:v>45973</c:v>
                </c:pt>
                <c:pt idx="43">
                  <c:v>45974</c:v>
                </c:pt>
                <c:pt idx="44">
                  <c:v>45975</c:v>
                </c:pt>
                <c:pt idx="45">
                  <c:v>45976</c:v>
                </c:pt>
                <c:pt idx="46">
                  <c:v>45977</c:v>
                </c:pt>
                <c:pt idx="47">
                  <c:v>45978</c:v>
                </c:pt>
                <c:pt idx="48">
                  <c:v>45979</c:v>
                </c:pt>
                <c:pt idx="49">
                  <c:v>45980</c:v>
                </c:pt>
                <c:pt idx="50">
                  <c:v>45981</c:v>
                </c:pt>
                <c:pt idx="51">
                  <c:v>45982</c:v>
                </c:pt>
                <c:pt idx="52">
                  <c:v>45983</c:v>
                </c:pt>
                <c:pt idx="53">
                  <c:v>45984</c:v>
                </c:pt>
                <c:pt idx="54">
                  <c:v>45985</c:v>
                </c:pt>
                <c:pt idx="55">
                  <c:v>45986</c:v>
                </c:pt>
                <c:pt idx="56">
                  <c:v>45987</c:v>
                </c:pt>
                <c:pt idx="57">
                  <c:v>45988</c:v>
                </c:pt>
                <c:pt idx="58">
                  <c:v>45989</c:v>
                </c:pt>
                <c:pt idx="59">
                  <c:v>45990</c:v>
                </c:pt>
                <c:pt idx="60">
                  <c:v>45991</c:v>
                </c:pt>
                <c:pt idx="61">
                  <c:v>45992</c:v>
                </c:pt>
                <c:pt idx="62">
                  <c:v>45993</c:v>
                </c:pt>
                <c:pt idx="63">
                  <c:v>45994</c:v>
                </c:pt>
                <c:pt idx="64">
                  <c:v>45995</c:v>
                </c:pt>
                <c:pt idx="65">
                  <c:v>45996</c:v>
                </c:pt>
                <c:pt idx="66">
                  <c:v>45997</c:v>
                </c:pt>
                <c:pt idx="67">
                  <c:v>45998</c:v>
                </c:pt>
                <c:pt idx="68">
                  <c:v>45999</c:v>
                </c:pt>
                <c:pt idx="69">
                  <c:v>46000</c:v>
                </c:pt>
                <c:pt idx="70">
                  <c:v>46001</c:v>
                </c:pt>
                <c:pt idx="71">
                  <c:v>46002</c:v>
                </c:pt>
                <c:pt idx="72">
                  <c:v>46003</c:v>
                </c:pt>
                <c:pt idx="73">
                  <c:v>46004</c:v>
                </c:pt>
                <c:pt idx="74">
                  <c:v>46005</c:v>
                </c:pt>
                <c:pt idx="75">
                  <c:v>46006</c:v>
                </c:pt>
                <c:pt idx="76">
                  <c:v>46007</c:v>
                </c:pt>
                <c:pt idx="77">
                  <c:v>46008</c:v>
                </c:pt>
                <c:pt idx="78">
                  <c:v>46009</c:v>
                </c:pt>
                <c:pt idx="79">
                  <c:v>46010</c:v>
                </c:pt>
                <c:pt idx="80">
                  <c:v>46011</c:v>
                </c:pt>
                <c:pt idx="81">
                  <c:v>46012</c:v>
                </c:pt>
                <c:pt idx="82">
                  <c:v>46013</c:v>
                </c:pt>
                <c:pt idx="83">
                  <c:v>46014</c:v>
                </c:pt>
                <c:pt idx="84">
                  <c:v>46015</c:v>
                </c:pt>
                <c:pt idx="85">
                  <c:v>46016</c:v>
                </c:pt>
                <c:pt idx="86">
                  <c:v>46017</c:v>
                </c:pt>
                <c:pt idx="87">
                  <c:v>46018</c:v>
                </c:pt>
                <c:pt idx="88">
                  <c:v>46019</c:v>
                </c:pt>
                <c:pt idx="89">
                  <c:v>46020</c:v>
                </c:pt>
                <c:pt idx="90">
                  <c:v>46021</c:v>
                </c:pt>
                <c:pt idx="91">
                  <c:v>46022</c:v>
                </c:pt>
              </c:numCache>
            </c:numRef>
          </c:cat>
          <c:val>
            <c:numRef>
              <c:f>データ!$T$3141:$T$3232</c:f>
              <c:numCache>
                <c:formatCode>0%</c:formatCode>
                <c:ptCount val="92"/>
                <c:pt idx="0">
                  <c:v>1.4211267605633804</c:v>
                </c:pt>
                <c:pt idx="1">
                  <c:v>1.3126760563380282</c:v>
                </c:pt>
                <c:pt idx="2">
                  <c:v>1.1464788732394366</c:v>
                </c:pt>
                <c:pt idx="3">
                  <c:v>1.1774647887323944</c:v>
                </c:pt>
                <c:pt idx="4">
                  <c:v>1.3</c:v>
                </c:pt>
                <c:pt idx="5">
                  <c:v>1.2211267605633802</c:v>
                </c:pt>
                <c:pt idx="6">
                  <c:v>1.3676056338028169</c:v>
                </c:pt>
                <c:pt idx="7">
                  <c:v>1.2535211267605635</c:v>
                </c:pt>
                <c:pt idx="8">
                  <c:v>1.2183098591549295</c:v>
                </c:pt>
                <c:pt idx="9">
                  <c:v>1.1225352112676057</c:v>
                </c:pt>
                <c:pt idx="10">
                  <c:v>1.2295774647887323</c:v>
                </c:pt>
                <c:pt idx="11">
                  <c:v>1.3211267605633803</c:v>
                </c:pt>
                <c:pt idx="12">
                  <c:v>1.4507042253521127</c:v>
                </c:pt>
                <c:pt idx="13">
                  <c:v>1.376056338028169</c:v>
                </c:pt>
                <c:pt idx="14">
                  <c:v>1.2535211267605635</c:v>
                </c:pt>
                <c:pt idx="15">
                  <c:v>1.0816901408450703</c:v>
                </c:pt>
                <c:pt idx="16">
                  <c:v>0.95352112676056333</c:v>
                </c:pt>
                <c:pt idx="17">
                  <c:v>1.1591549295774648</c:v>
                </c:pt>
                <c:pt idx="18">
                  <c:v>1.3732394366197183</c:v>
                </c:pt>
                <c:pt idx="19">
                  <c:v>1.3774647887323943</c:v>
                </c:pt>
                <c:pt idx="20">
                  <c:v>1.443661971830986</c:v>
                </c:pt>
                <c:pt idx="21">
                  <c:v>1.3211267605633803</c:v>
                </c:pt>
                <c:pt idx="22">
                  <c:v>1.3253521126760563</c:v>
                </c:pt>
                <c:pt idx="23">
                  <c:v>1.2816901408450705</c:v>
                </c:pt>
                <c:pt idx="24">
                  <c:v>1.447887323943662</c:v>
                </c:pt>
                <c:pt idx="25">
                  <c:v>1.5169014084507042</c:v>
                </c:pt>
                <c:pt idx="26">
                  <c:v>1.3971830985915492</c:v>
                </c:pt>
                <c:pt idx="27">
                  <c:v>1.5154929577464789</c:v>
                </c:pt>
                <c:pt idx="28">
                  <c:v>1.3549295774647887</c:v>
                </c:pt>
                <c:pt idx="29">
                  <c:v>1.3309859154929577</c:v>
                </c:pt>
                <c:pt idx="30">
                  <c:v>1.1830985915492958</c:v>
                </c:pt>
                <c:pt idx="31">
                  <c:v>1.2</c:v>
                </c:pt>
                <c:pt idx="32">
                  <c:v>1.2507042253521128</c:v>
                </c:pt>
                <c:pt idx="33">
                  <c:v>1.3929577464788732</c:v>
                </c:pt>
                <c:pt idx="34">
                  <c:v>1.4</c:v>
                </c:pt>
                <c:pt idx="35">
                  <c:v>1.3352112676056338</c:v>
                </c:pt>
                <c:pt idx="36">
                  <c:v>1.2112676056338028</c:v>
                </c:pt>
                <c:pt idx="37">
                  <c:v>0.94929577464788728</c:v>
                </c:pt>
                <c:pt idx="38">
                  <c:v>0.98450704225352115</c:v>
                </c:pt>
                <c:pt idx="39">
                  <c:v>1.0422535211267605</c:v>
                </c:pt>
                <c:pt idx="40">
                  <c:v>0.91408450704225352</c:v>
                </c:pt>
                <c:pt idx="41">
                  <c:v>1.0295774647887324</c:v>
                </c:pt>
                <c:pt idx="42">
                  <c:v>0.91126760563380282</c:v>
                </c:pt>
                <c:pt idx="43">
                  <c:v>1.0253521126760563</c:v>
                </c:pt>
                <c:pt idx="44">
                  <c:v>0.84844492957746476</c:v>
                </c:pt>
                <c:pt idx="45">
                  <c:v>0.97667788732394356</c:v>
                </c:pt>
                <c:pt idx="46">
                  <c:v>1.1154102816901408</c:v>
                </c:pt>
                <c:pt idx="47">
                  <c:v>1.0455511267605633</c:v>
                </c:pt>
                <c:pt idx="48">
                  <c:v>1.034987746478873</c:v>
                </c:pt>
                <c:pt idx="49">
                  <c:v>0.88794549295774639</c:v>
                </c:pt>
                <c:pt idx="50">
                  <c:v>0.80977647887323934</c:v>
                </c:pt>
                <c:pt idx="51">
                  <c:v>0.70005816901408446</c:v>
                </c:pt>
                <c:pt idx="52">
                  <c:v>0.78090323943661966</c:v>
                </c:pt>
                <c:pt idx="53">
                  <c:v>0.92033985915492955</c:v>
                </c:pt>
                <c:pt idx="54">
                  <c:v>1.0589314084507042</c:v>
                </c:pt>
                <c:pt idx="55">
                  <c:v>1.0158328169014086</c:v>
                </c:pt>
                <c:pt idx="56">
                  <c:v>0.92048070422535222</c:v>
                </c:pt>
                <c:pt idx="57">
                  <c:v>0.85822718309859158</c:v>
                </c:pt>
                <c:pt idx="58">
                  <c:v>0.79710042253521118</c:v>
                </c:pt>
                <c:pt idx="59">
                  <c:v>0.9010440845070421</c:v>
                </c:pt>
                <c:pt idx="60">
                  <c:v>1.0661145070422533</c:v>
                </c:pt>
                <c:pt idx="61">
                  <c:v>0.92752295774647864</c:v>
                </c:pt>
                <c:pt idx="62">
                  <c:v>0.97104408450704216</c:v>
                </c:pt>
                <c:pt idx="63">
                  <c:v>0.86414267605633788</c:v>
                </c:pt>
                <c:pt idx="64">
                  <c:v>0.78541028169014049</c:v>
                </c:pt>
                <c:pt idx="65">
                  <c:v>0.76146661971830953</c:v>
                </c:pt>
                <c:pt idx="66">
                  <c:v>0.90512859154929548</c:v>
                </c:pt>
                <c:pt idx="67">
                  <c:v>1.0817483098591545</c:v>
                </c:pt>
                <c:pt idx="68">
                  <c:v>1.059494788732394</c:v>
                </c:pt>
                <c:pt idx="69">
                  <c:v>1.1247060563380276</c:v>
                </c:pt>
                <c:pt idx="70">
                  <c:v>1.0956919718309854</c:v>
                </c:pt>
                <c:pt idx="71">
                  <c:v>1.0789314084507038</c:v>
                </c:pt>
                <c:pt idx="72">
                  <c:v>1.0497764788732391</c:v>
                </c:pt>
                <c:pt idx="73">
                  <c:v>1.1693539436619715</c:v>
                </c:pt>
                <c:pt idx="74">
                  <c:v>1.3200581690140842</c:v>
                </c:pt>
                <c:pt idx="75">
                  <c:v>1.2256919718309855</c:v>
                </c:pt>
                <c:pt idx="76">
                  <c:v>1.2838609859154924</c:v>
                </c:pt>
                <c:pt idx="77">
                  <c:v>1.2603398591549291</c:v>
                </c:pt>
                <c:pt idx="78">
                  <c:v>1.2276638028169009</c:v>
                </c:pt>
                <c:pt idx="79">
                  <c:v>1.1425933802816897</c:v>
                </c:pt>
                <c:pt idx="80">
                  <c:v>1.278931408450704</c:v>
                </c:pt>
                <c:pt idx="81">
                  <c:v>1.4362553521126757</c:v>
                </c:pt>
                <c:pt idx="82">
                  <c:v>1.3378046478873236</c:v>
                </c:pt>
                <c:pt idx="83">
                  <c:v>1.3818891549295771</c:v>
                </c:pt>
                <c:pt idx="84">
                  <c:v>1.3056919718309856</c:v>
                </c:pt>
                <c:pt idx="85">
                  <c:v>1.2135792957746476</c:v>
                </c:pt>
                <c:pt idx="86">
                  <c:v>1.1140018309859152</c:v>
                </c:pt>
                <c:pt idx="87">
                  <c:v>1.2199173239436618</c:v>
                </c:pt>
                <c:pt idx="88">
                  <c:v>1.2689314084507042</c:v>
                </c:pt>
                <c:pt idx="89">
                  <c:v>1.3651285915492957</c:v>
                </c:pt>
                <c:pt idx="90">
                  <c:v>1.4959736619718309</c:v>
                </c:pt>
                <c:pt idx="91">
                  <c:v>1.5731567605633803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E-642E-4FA3-B4C3-22339D6D4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921312"/>
        <c:axId val="261926800"/>
      </c:lineChart>
      <c:dateAx>
        <c:axId val="261921312"/>
        <c:scaling>
          <c:orientation val="minMax"/>
          <c:max val="45991"/>
          <c:min val="45962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\(aaa\)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 sz="1200" baseline="0"/>
            </a:pPr>
            <a:endParaRPr lang="ja-JP"/>
          </a:p>
        </c:txPr>
        <c:crossAx val="261926800"/>
        <c:crosses val="max"/>
        <c:auto val="1"/>
        <c:lblOffset val="100"/>
        <c:baseTimeUnit val="days"/>
        <c:majorUnit val="2"/>
        <c:majorTimeUnit val="days"/>
      </c:dateAx>
      <c:valAx>
        <c:axId val="261926800"/>
        <c:scaling>
          <c:orientation val="minMax"/>
          <c:max val="2"/>
          <c:min val="0.25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minorGridlines>
          <c:spPr>
            <a:ln>
              <a:noFill/>
            </a:ln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61921312"/>
        <c:crosses val="autoZero"/>
        <c:crossBetween val="between"/>
        <c:majorUnit val="0.25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0.60774</cdr:x>
      <cdr:y>0.91703</cdr:y>
    </cdr:from>
    <cdr:to>
      <cdr:x>0.64107</cdr:x>
      <cdr:y>0.9783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6673235" y="13685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0.49813</cdr:x>
      <cdr:y>0.0432</cdr:y>
    </cdr:from>
    <cdr:to>
      <cdr:x>0.49813</cdr:x>
      <cdr:y>0.81148</cdr:y>
    </cdr:to>
    <cdr:cxnSp macro="">
      <cdr:nvCxnSpPr>
        <cdr:cNvPr id="4" name="直線コネクタ 3">
          <a:extLst xmlns:a="http://schemas.openxmlformats.org/drawingml/2006/main">
            <a:ext uri="{FF2B5EF4-FFF2-40B4-BE49-F238E27FC236}">
              <a16:creationId xmlns:a16="http://schemas.microsoft.com/office/drawing/2014/main" id="{182B24E5-9D31-5336-E10A-181BA62B7253}"/>
            </a:ext>
          </a:extLst>
        </cdr:cNvPr>
        <cdr:cNvCxnSpPr/>
      </cdr:nvCxnSpPr>
      <cdr:spPr>
        <a:xfrm xmlns:a="http://schemas.openxmlformats.org/drawingml/2006/main" flipV="1">
          <a:off x="2889613" y="158757"/>
          <a:ext cx="0" cy="2823411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00B05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28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13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44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99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84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7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6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59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82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81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CB5F-F1CF-4EF1-B327-F551979577BB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345F-AB5D-4018-B411-AADDB0446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32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ketsu.jp/Login?startURL=%2F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D39F409D-12E8-20C6-F82B-A4D5692BC5AC}"/>
              </a:ext>
            </a:extLst>
          </p:cNvPr>
          <p:cNvSpPr/>
          <p:nvPr/>
        </p:nvSpPr>
        <p:spPr>
          <a:xfrm>
            <a:off x="9624656" y="6555050"/>
            <a:ext cx="7292657" cy="4265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4" name="グラフ 23">
            <a:extLst>
              <a:ext uri="{FF2B5EF4-FFF2-40B4-BE49-F238E27FC236}">
                <a16:creationId xmlns:a16="http://schemas.microsoft.com/office/drawing/2014/main" id="{581673BC-0BE4-A145-82EB-28606075E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104613"/>
              </p:ext>
            </p:extLst>
          </p:nvPr>
        </p:nvGraphicFramePr>
        <p:xfrm>
          <a:off x="9929603" y="6820863"/>
          <a:ext cx="6713383" cy="325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C85A2EB8-F456-2E8D-85F1-932FECCE6BB2}"/>
              </a:ext>
            </a:extLst>
          </p:cNvPr>
          <p:cNvSpPr/>
          <p:nvPr/>
        </p:nvSpPr>
        <p:spPr>
          <a:xfrm>
            <a:off x="8965029" y="2880623"/>
            <a:ext cx="6733044" cy="4032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字幕 2">
            <a:extLst>
              <a:ext uri="{FF2B5EF4-FFF2-40B4-BE49-F238E27FC236}">
                <a16:creationId xmlns:a16="http://schemas.microsoft.com/office/drawing/2014/main" id="{6841DBF8-778F-257B-8480-A0A94457B313}"/>
              </a:ext>
            </a:extLst>
          </p:cNvPr>
          <p:cNvSpPr txBox="1">
            <a:spLocks/>
          </p:cNvSpPr>
          <p:nvPr/>
        </p:nvSpPr>
        <p:spPr>
          <a:xfrm>
            <a:off x="8889943" y="5417514"/>
            <a:ext cx="7034806" cy="1889284"/>
          </a:xfrm>
          <a:prstGeom prst="rect">
            <a:avLst/>
          </a:prstGeom>
          <a:noFill/>
          <a:ln w="4762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患者さんが、安定的に血液をお届けするため、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お近くの献血会場または献血ルームにて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400</a:t>
            </a:r>
            <a:r>
              <a:rPr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r>
              <a:rPr lang="en-US" altLang="ja-JP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</a:t>
            </a:r>
            <a:r>
              <a:rPr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献血</a:t>
            </a:r>
            <a:endParaRPr lang="en-US" altLang="ja-JP" sz="5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のご協力をお願いいたします。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" name="図 37" descr="文字が書かれている&#10;&#10;中程度の精度で自動的に生成された説明">
            <a:hlinkClick r:id="rId3"/>
            <a:extLst>
              <a:ext uri="{FF2B5EF4-FFF2-40B4-BE49-F238E27FC236}">
                <a16:creationId xmlns:a16="http://schemas.microsoft.com/office/drawing/2014/main" id="{595554B5-41B7-28AF-B5E9-0957C5FE6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1340" y="9411823"/>
            <a:ext cx="582249" cy="582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AD6214B-096A-B5D7-FE2D-F0FD829239AB}"/>
              </a:ext>
            </a:extLst>
          </p:cNvPr>
          <p:cNvSpPr txBox="1"/>
          <p:nvPr/>
        </p:nvSpPr>
        <p:spPr>
          <a:xfrm>
            <a:off x="-2454826" y="10659751"/>
            <a:ext cx="56684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献血の際に</a:t>
            </a:r>
            <a:r>
              <a:rPr lang="ja-JP" altLang="en-US" sz="2400" b="1" dirty="0">
                <a:solidFill>
                  <a:srgbClr val="0070C0"/>
                </a:solidFill>
              </a:rPr>
              <a:t>ご予約</a:t>
            </a:r>
            <a:r>
              <a:rPr lang="ja-JP" altLang="en-US" b="1" dirty="0"/>
              <a:t>いただくと、待ち時間の短縮などのメリットがあります。</a:t>
            </a:r>
            <a:endParaRPr lang="en-US" altLang="ja-JP" b="1" dirty="0"/>
          </a:p>
        </p:txBody>
      </p:sp>
      <p:sp>
        <p:nvSpPr>
          <p:cNvPr id="43" name="右中かっこ 42">
            <a:extLst>
              <a:ext uri="{FF2B5EF4-FFF2-40B4-BE49-F238E27FC236}">
                <a16:creationId xmlns:a16="http://schemas.microsoft.com/office/drawing/2014/main" id="{5F300E94-210E-E947-7349-1930F18FD834}"/>
              </a:ext>
            </a:extLst>
          </p:cNvPr>
          <p:cNvSpPr/>
          <p:nvPr/>
        </p:nvSpPr>
        <p:spPr>
          <a:xfrm>
            <a:off x="7692177" y="146274"/>
            <a:ext cx="788876" cy="955667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014F03F-C2A8-6E6E-16FE-E75F687BB922}"/>
              </a:ext>
            </a:extLst>
          </p:cNvPr>
          <p:cNvSpPr txBox="1"/>
          <p:nvPr/>
        </p:nvSpPr>
        <p:spPr>
          <a:xfrm>
            <a:off x="52204" y="7338176"/>
            <a:ext cx="664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/>
              <a:t>岡山県内では </a:t>
            </a:r>
            <a:r>
              <a:rPr lang="en-US" altLang="ja-JP" sz="2800" b="1" dirty="0"/>
              <a:t>11/24(</a:t>
            </a:r>
            <a:r>
              <a:rPr lang="ja-JP" altLang="en-US" sz="2800" b="1" dirty="0"/>
              <a:t>月</a:t>
            </a:r>
            <a:r>
              <a:rPr lang="en-US" altLang="ja-JP" sz="2800" b="1" dirty="0"/>
              <a:t>)</a:t>
            </a:r>
            <a:r>
              <a:rPr lang="ja-JP" altLang="en-US" sz="2800" b="1" dirty="0"/>
              <a:t>までに</a:t>
            </a:r>
            <a:endParaRPr lang="ja-JP" altLang="en-US" sz="2800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52240693-41CE-78F6-D40B-57B589B60B78}"/>
              </a:ext>
            </a:extLst>
          </p:cNvPr>
          <p:cNvSpPr/>
          <p:nvPr/>
        </p:nvSpPr>
        <p:spPr>
          <a:xfrm>
            <a:off x="301711" y="10264459"/>
            <a:ext cx="6698262" cy="704310"/>
          </a:xfrm>
          <a:prstGeom prst="roundRect">
            <a:avLst/>
          </a:prstGeom>
          <a:solidFill>
            <a:srgbClr val="FFD1D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33E36C3-5911-20C7-EA8A-BFD3048CFB9A}"/>
              </a:ext>
            </a:extLst>
          </p:cNvPr>
          <p:cNvSpPr txBox="1"/>
          <p:nvPr/>
        </p:nvSpPr>
        <p:spPr>
          <a:xfrm>
            <a:off x="1" y="7745601"/>
            <a:ext cx="677739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FF0000"/>
                </a:solidFill>
              </a:rPr>
              <a:t>O</a:t>
            </a:r>
            <a:r>
              <a:rPr lang="ja-JP" altLang="en-US" sz="3600" b="1" dirty="0">
                <a:solidFill>
                  <a:srgbClr val="FF0000"/>
                </a:solidFill>
              </a:rPr>
              <a:t>型 </a:t>
            </a:r>
            <a:r>
              <a:rPr lang="en-US" altLang="ja-JP" sz="5400" b="1" dirty="0">
                <a:solidFill>
                  <a:srgbClr val="FF0000"/>
                </a:solidFill>
              </a:rPr>
              <a:t>319</a:t>
            </a:r>
            <a:r>
              <a:rPr lang="ja-JP" altLang="en-US" sz="3600" b="1" dirty="0">
                <a:solidFill>
                  <a:srgbClr val="FF0000"/>
                </a:solidFill>
              </a:rPr>
              <a:t>人・</a:t>
            </a:r>
            <a:r>
              <a:rPr lang="en-US" altLang="ja-JP" sz="6000" b="1" dirty="0">
                <a:solidFill>
                  <a:srgbClr val="FF0000"/>
                </a:solidFill>
              </a:rPr>
              <a:t>AB</a:t>
            </a:r>
            <a:r>
              <a:rPr lang="ja-JP" altLang="en-US" sz="3600" b="1" dirty="0">
                <a:solidFill>
                  <a:srgbClr val="FF0000"/>
                </a:solidFill>
              </a:rPr>
              <a:t>型 </a:t>
            </a:r>
            <a:r>
              <a:rPr lang="en-US" altLang="ja-JP" sz="5400" b="1" dirty="0">
                <a:solidFill>
                  <a:srgbClr val="FF0000"/>
                </a:solidFill>
              </a:rPr>
              <a:t>139</a:t>
            </a:r>
            <a:r>
              <a:rPr lang="ja-JP" altLang="en-US" sz="3600" b="1" dirty="0">
                <a:solidFill>
                  <a:srgbClr val="FF0000"/>
                </a:solidFill>
              </a:rPr>
              <a:t>人</a:t>
            </a:r>
            <a:r>
              <a:rPr lang="ja-JP" altLang="en-US" sz="2000" b="1" dirty="0"/>
              <a:t>の</a:t>
            </a:r>
            <a:endParaRPr lang="en-US" altLang="ja-JP" sz="2000" b="1" dirty="0"/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</a:rPr>
              <a:t>400</a:t>
            </a:r>
            <a:r>
              <a:rPr lang="ja-JP" altLang="en-US" sz="5400" b="1" dirty="0">
                <a:solidFill>
                  <a:srgbClr val="FF0000"/>
                </a:solidFill>
              </a:rPr>
              <a:t>ｍ</a:t>
            </a:r>
            <a:r>
              <a:rPr lang="en-US" altLang="ja-JP" sz="5400" b="1" dirty="0">
                <a:solidFill>
                  <a:srgbClr val="FF0000"/>
                </a:solidFill>
              </a:rPr>
              <a:t>L</a:t>
            </a:r>
            <a:r>
              <a:rPr lang="ja-JP" altLang="en-US" sz="4800" b="1" dirty="0">
                <a:solidFill>
                  <a:srgbClr val="FF0000"/>
                </a:solidFill>
              </a:rPr>
              <a:t>献血が必要</a:t>
            </a:r>
            <a:r>
              <a:rPr lang="ja-JP" altLang="en-US" sz="4000" b="1" dirty="0"/>
              <a:t>です</a:t>
            </a:r>
            <a:r>
              <a:rPr lang="en-US" altLang="ja-JP" sz="4000" b="1" dirty="0"/>
              <a:t>!!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8F3FFEE-EC4E-B947-D997-DB9CEC57F72E}"/>
              </a:ext>
            </a:extLst>
          </p:cNvPr>
          <p:cNvSpPr txBox="1"/>
          <p:nvPr/>
        </p:nvSpPr>
        <p:spPr>
          <a:xfrm>
            <a:off x="625238" y="10474315"/>
            <a:ext cx="569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「ラブラッド」を検索いただくか、詳しくは</a:t>
            </a:r>
            <a:r>
              <a:rPr lang="ja-JP" altLang="en-US" b="1" dirty="0">
                <a:solidFill>
                  <a:srgbClr val="FF0000"/>
                </a:solidFill>
                <a:hlinkClick r:id="rId3"/>
              </a:rPr>
              <a:t>こちら</a:t>
            </a:r>
            <a:r>
              <a:rPr lang="ja-JP" altLang="en-US" dirty="0"/>
              <a:t>を</a:t>
            </a:r>
          </a:p>
        </p:txBody>
      </p:sp>
      <p:sp>
        <p:nvSpPr>
          <p:cNvPr id="12" name="矢印: 上下 11">
            <a:extLst>
              <a:ext uri="{FF2B5EF4-FFF2-40B4-BE49-F238E27FC236}">
                <a16:creationId xmlns:a16="http://schemas.microsoft.com/office/drawing/2014/main" id="{2752C311-7078-2E0C-87A8-344BB5506092}"/>
              </a:ext>
            </a:extLst>
          </p:cNvPr>
          <p:cNvSpPr/>
          <p:nvPr/>
        </p:nvSpPr>
        <p:spPr>
          <a:xfrm>
            <a:off x="-2811962" y="2201199"/>
            <a:ext cx="183745" cy="1397339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3A6248D-C0F3-29ED-2D1B-B20F16F9FD3E}"/>
              </a:ext>
            </a:extLst>
          </p:cNvPr>
          <p:cNvSpPr txBox="1"/>
          <p:nvPr/>
        </p:nvSpPr>
        <p:spPr>
          <a:xfrm>
            <a:off x="-3216364" y="3965775"/>
            <a:ext cx="4013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050" dirty="0"/>
              <a:t>171</a:t>
            </a:r>
            <a:endParaRPr lang="ja-JP" altLang="en-US" sz="105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B34A29E-A504-29BB-12C2-D7966A927E24}"/>
              </a:ext>
            </a:extLst>
          </p:cNvPr>
          <p:cNvSpPr txBox="1"/>
          <p:nvPr/>
        </p:nvSpPr>
        <p:spPr>
          <a:xfrm>
            <a:off x="-3220596" y="2338362"/>
            <a:ext cx="3998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050" dirty="0"/>
              <a:t>460</a:t>
            </a:r>
            <a:endParaRPr lang="ja-JP" altLang="en-US" sz="1050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97B8431-97BA-5C33-2423-4EED5253816F}"/>
              </a:ext>
            </a:extLst>
          </p:cNvPr>
          <p:cNvCxnSpPr>
            <a:cxnSpLocks/>
          </p:cNvCxnSpPr>
          <p:nvPr/>
        </p:nvCxnSpPr>
        <p:spPr>
          <a:xfrm>
            <a:off x="-3352700" y="3628242"/>
            <a:ext cx="752981" cy="0"/>
          </a:xfrm>
          <a:prstGeom prst="line">
            <a:avLst/>
          </a:prstGeom>
          <a:ln w="158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矢印: 上下 25">
            <a:extLst>
              <a:ext uri="{FF2B5EF4-FFF2-40B4-BE49-F238E27FC236}">
                <a16:creationId xmlns:a16="http://schemas.microsoft.com/office/drawing/2014/main" id="{FD6D57DA-BB17-6016-B888-136B7FAF7D72}"/>
              </a:ext>
            </a:extLst>
          </p:cNvPr>
          <p:cNvSpPr/>
          <p:nvPr/>
        </p:nvSpPr>
        <p:spPr>
          <a:xfrm>
            <a:off x="-3100028" y="2546831"/>
            <a:ext cx="183745" cy="1482408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6E87CE0-1DC6-FC1A-99DF-87EA2CAEE1B6}"/>
              </a:ext>
            </a:extLst>
          </p:cNvPr>
          <p:cNvSpPr txBox="1"/>
          <p:nvPr/>
        </p:nvSpPr>
        <p:spPr>
          <a:xfrm>
            <a:off x="-3076612" y="3573735"/>
            <a:ext cx="5383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050" dirty="0"/>
              <a:t>248</a:t>
            </a:r>
            <a:endParaRPr lang="ja-JP" altLang="en-US" sz="105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464C160-D4B0-95BD-F564-6C622581EADC}"/>
              </a:ext>
            </a:extLst>
          </p:cNvPr>
          <p:cNvSpPr txBox="1"/>
          <p:nvPr/>
        </p:nvSpPr>
        <p:spPr>
          <a:xfrm>
            <a:off x="-3081121" y="1985879"/>
            <a:ext cx="5383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050" dirty="0"/>
              <a:t>526</a:t>
            </a:r>
            <a:endParaRPr lang="ja-JP" altLang="en-US" sz="1050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EC077F1D-9401-901C-582B-7CFFD54B31CA}"/>
              </a:ext>
            </a:extLst>
          </p:cNvPr>
          <p:cNvCxnSpPr>
            <a:cxnSpLocks/>
          </p:cNvCxnSpPr>
          <p:nvPr/>
        </p:nvCxnSpPr>
        <p:spPr>
          <a:xfrm>
            <a:off x="-3308576" y="2188817"/>
            <a:ext cx="652428" cy="0"/>
          </a:xfrm>
          <a:prstGeom prst="line">
            <a:avLst/>
          </a:prstGeom>
          <a:ln w="158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5ACD443B-0B0E-2132-1B68-C854507414A6}"/>
              </a:ext>
            </a:extLst>
          </p:cNvPr>
          <p:cNvCxnSpPr>
            <a:cxnSpLocks/>
          </p:cNvCxnSpPr>
          <p:nvPr/>
        </p:nvCxnSpPr>
        <p:spPr>
          <a:xfrm>
            <a:off x="-3319177" y="2532362"/>
            <a:ext cx="405750" cy="0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3F4F02FB-2950-D33A-CE15-56B5E243FFB2}"/>
              </a:ext>
            </a:extLst>
          </p:cNvPr>
          <p:cNvGrpSpPr/>
          <p:nvPr/>
        </p:nvGrpSpPr>
        <p:grpSpPr>
          <a:xfrm>
            <a:off x="-2557253" y="2679924"/>
            <a:ext cx="1094936" cy="747150"/>
            <a:chOff x="5197691" y="6382447"/>
            <a:chExt cx="1094936" cy="747150"/>
          </a:xfrm>
        </p:grpSpPr>
        <p:sp>
          <p:nvSpPr>
            <p:cNvPr id="53" name="吹き出し: 角を丸めた四角形 52">
              <a:extLst>
                <a:ext uri="{FF2B5EF4-FFF2-40B4-BE49-F238E27FC236}">
                  <a16:creationId xmlns:a16="http://schemas.microsoft.com/office/drawing/2014/main" id="{E0DA8AA3-E212-ED42-C9A3-50FD67E8C3D3}"/>
                </a:ext>
              </a:extLst>
            </p:cNvPr>
            <p:cNvSpPr/>
            <p:nvPr/>
          </p:nvSpPr>
          <p:spPr>
            <a:xfrm rot="10800000">
              <a:off x="5288086" y="6382447"/>
              <a:ext cx="910695" cy="747150"/>
            </a:xfrm>
            <a:prstGeom prst="wedgeRoundRectCallout">
              <a:avLst>
                <a:gd name="adj1" fmla="val 71044"/>
                <a:gd name="adj2" fmla="val 2828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A815A6AA-5098-DE01-6C6A-290635B6C34A}"/>
                </a:ext>
              </a:extLst>
            </p:cNvPr>
            <p:cNvSpPr txBox="1"/>
            <p:nvPr/>
          </p:nvSpPr>
          <p:spPr>
            <a:xfrm>
              <a:off x="5197691" y="6402055"/>
              <a:ext cx="10949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O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型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1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280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人分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献血が必要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FDE90C3-DF25-6523-6241-D69EC1089863}"/>
              </a:ext>
            </a:extLst>
          </p:cNvPr>
          <p:cNvGrpSpPr/>
          <p:nvPr/>
        </p:nvGrpSpPr>
        <p:grpSpPr>
          <a:xfrm rot="20974527">
            <a:off x="-2976147" y="7313043"/>
            <a:ext cx="1310085" cy="282436"/>
            <a:chOff x="7684351" y="4496964"/>
            <a:chExt cx="1745081" cy="282436"/>
          </a:xfrm>
        </p:grpSpPr>
        <p:sp>
          <p:nvSpPr>
            <p:cNvPr id="66" name="フローチャート: 他ページ結合子 65">
              <a:extLst>
                <a:ext uri="{FF2B5EF4-FFF2-40B4-BE49-F238E27FC236}">
                  <a16:creationId xmlns:a16="http://schemas.microsoft.com/office/drawing/2014/main" id="{56F20E31-AE8B-6047-3141-2C98C2D3BCD6}"/>
                </a:ext>
              </a:extLst>
            </p:cNvPr>
            <p:cNvSpPr/>
            <p:nvPr/>
          </p:nvSpPr>
          <p:spPr>
            <a:xfrm rot="16200000">
              <a:off x="8416829" y="3764486"/>
              <a:ext cx="280126" cy="1745081"/>
            </a:xfrm>
            <a:prstGeom prst="flowChartOffpage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47C0E137-3AD8-F6FD-CD37-B1FD75A91568}"/>
                </a:ext>
              </a:extLst>
            </p:cNvPr>
            <p:cNvSpPr txBox="1"/>
            <p:nvPr/>
          </p:nvSpPr>
          <p:spPr>
            <a:xfrm>
              <a:off x="7732045" y="4502401"/>
              <a:ext cx="14686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</a:rPr>
                <a:t>供給数の増加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3D5C49-92CB-485F-8862-21BA96DE262F}"/>
              </a:ext>
            </a:extLst>
          </p:cNvPr>
          <p:cNvSpPr txBox="1"/>
          <p:nvPr/>
        </p:nvSpPr>
        <p:spPr>
          <a:xfrm>
            <a:off x="9155690" y="1324675"/>
            <a:ext cx="394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いますぐ</a:t>
            </a:r>
            <a:r>
              <a:rPr lang="en-US" altLang="ja-JP" sz="4800" b="1" dirty="0">
                <a:solidFill>
                  <a:srgbClr val="FF0000"/>
                </a:solidFill>
              </a:rPr>
              <a:t>!!</a:t>
            </a:r>
            <a:endParaRPr lang="ja-JP" altLang="en-US" sz="4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A7F88C-2CB5-547B-CFD7-9E1843F884C8}"/>
              </a:ext>
            </a:extLst>
          </p:cNvPr>
          <p:cNvSpPr txBox="1"/>
          <p:nvPr/>
        </p:nvSpPr>
        <p:spPr>
          <a:xfrm>
            <a:off x="9166323" y="1972037"/>
            <a:ext cx="7000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/>
              <a:t>皆様のお力が必要です</a:t>
            </a:r>
            <a:r>
              <a:rPr lang="en-US" altLang="ja-JP" sz="4000" b="1" dirty="0"/>
              <a:t>‼</a:t>
            </a:r>
            <a:endParaRPr lang="ja-JP" altLang="en-US" sz="40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1DCC4C9-364D-3339-87BF-34A8F1D09A6A}"/>
              </a:ext>
            </a:extLst>
          </p:cNvPr>
          <p:cNvGrpSpPr/>
          <p:nvPr/>
        </p:nvGrpSpPr>
        <p:grpSpPr>
          <a:xfrm>
            <a:off x="12647516" y="6717582"/>
            <a:ext cx="3140272" cy="700533"/>
            <a:chOff x="5612618" y="6833526"/>
            <a:chExt cx="3670310" cy="583866"/>
          </a:xfrm>
        </p:grpSpPr>
        <p:sp>
          <p:nvSpPr>
            <p:cNvPr id="6" name="吹き出し: 角を丸めた四角形 5">
              <a:extLst>
                <a:ext uri="{FF2B5EF4-FFF2-40B4-BE49-F238E27FC236}">
                  <a16:creationId xmlns:a16="http://schemas.microsoft.com/office/drawing/2014/main" id="{728F684D-365E-9841-1146-1E0388ADAA2A}"/>
                </a:ext>
              </a:extLst>
            </p:cNvPr>
            <p:cNvSpPr/>
            <p:nvPr/>
          </p:nvSpPr>
          <p:spPr>
            <a:xfrm rot="10800000">
              <a:off x="5612618" y="6833526"/>
              <a:ext cx="3670310" cy="583866"/>
            </a:xfrm>
            <a:prstGeom prst="wedgeRoundRectCallout">
              <a:avLst>
                <a:gd name="adj1" fmla="val -66903"/>
                <a:gd name="adj2" fmla="val -22758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D605C41-72E8-577E-E029-0A2AF2C61121}"/>
                </a:ext>
              </a:extLst>
            </p:cNvPr>
            <p:cNvSpPr txBox="1"/>
            <p:nvPr/>
          </p:nvSpPr>
          <p:spPr>
            <a:xfrm>
              <a:off x="5783280" y="6864664"/>
              <a:ext cx="3328984" cy="5386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予測を「</a:t>
              </a:r>
              <a:r>
                <a:rPr lang="en-US" altLang="ja-JP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220</a:t>
              </a:r>
              <a:r>
                <a:rPr lang="ja-JP" altLang="en-US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人分」上回って</a:t>
              </a:r>
              <a:endPara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血液が使用されています</a:t>
              </a:r>
              <a:endPara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CAE2F34-4C47-A655-E782-5C4050030181}"/>
              </a:ext>
            </a:extLst>
          </p:cNvPr>
          <p:cNvSpPr txBox="1"/>
          <p:nvPr/>
        </p:nvSpPr>
        <p:spPr>
          <a:xfrm>
            <a:off x="15229109" y="10119344"/>
            <a:ext cx="16882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〔400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L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換算（本）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〕</a:t>
            </a:r>
            <a:endParaRPr lang="ja-JP" altLang="en-US" sz="1100" dirty="0"/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16DB6382-C51D-916F-8BE3-F3A025FDFE8F}"/>
              </a:ext>
            </a:extLst>
          </p:cNvPr>
          <p:cNvSpPr txBox="1">
            <a:spLocks/>
          </p:cNvSpPr>
          <p:nvPr/>
        </p:nvSpPr>
        <p:spPr>
          <a:xfrm>
            <a:off x="-76200" y="1067385"/>
            <a:ext cx="7034806" cy="1422276"/>
          </a:xfrm>
          <a:prstGeom prst="rect">
            <a:avLst/>
          </a:prstGeom>
          <a:ln w="4762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現在、中国・四国地方において、輸血用血液製剤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赤血球製剤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の使用量が急増しています。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特に </a:t>
            </a:r>
            <a:r>
              <a:rPr lang="en-US" altLang="ja-JP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ja-JP" altLang="en-US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型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</a:t>
            </a:r>
            <a:r>
              <a:rPr lang="ja-JP" altLang="en-US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型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 </a:t>
            </a:r>
            <a:r>
              <a:rPr lang="en-US" altLang="ja-JP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400</a:t>
            </a:r>
            <a:r>
              <a:rPr lang="ja-JP" altLang="en-US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r>
              <a:rPr lang="en-US" altLang="ja-JP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</a:t>
            </a:r>
            <a:r>
              <a:rPr lang="ja-JP" altLang="en-US" sz="28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献血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が必要です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39B903A-9451-CD8B-DDBC-751BB8C0434D}"/>
              </a:ext>
            </a:extLst>
          </p:cNvPr>
          <p:cNvSpPr txBox="1"/>
          <p:nvPr/>
        </p:nvSpPr>
        <p:spPr>
          <a:xfrm>
            <a:off x="-82764" y="-21085"/>
            <a:ext cx="7045262" cy="11387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輸血用血液の使用量増加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いますぐ</a:t>
            </a:r>
            <a:r>
              <a:rPr lang="en-US" altLang="ja-JP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 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皆さまのお力が必要です</a:t>
            </a:r>
            <a:endParaRPr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1DF85A6-1375-132C-7A1F-DB6F54201FD9}"/>
              </a:ext>
            </a:extLst>
          </p:cNvPr>
          <p:cNvGrpSpPr/>
          <p:nvPr/>
        </p:nvGrpSpPr>
        <p:grpSpPr>
          <a:xfrm>
            <a:off x="8840083" y="-209734"/>
            <a:ext cx="1950979" cy="2398551"/>
            <a:chOff x="1133976" y="6831940"/>
            <a:chExt cx="2019030" cy="2584358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1403053A-E40B-B049-A199-0A9BDA680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3976" y="6831940"/>
              <a:ext cx="2019030" cy="2584358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D5D51F1-DB05-CB90-A869-0AA76B786BE5}"/>
                </a:ext>
              </a:extLst>
            </p:cNvPr>
            <p:cNvSpPr txBox="1"/>
            <p:nvPr/>
          </p:nvSpPr>
          <p:spPr>
            <a:xfrm>
              <a:off x="1576129" y="7951075"/>
              <a:ext cx="11049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400</a:t>
              </a:r>
              <a:r>
                <a:rPr lang="ja-JP" altLang="en-US" sz="1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ｍ</a:t>
              </a:r>
              <a:r>
                <a:rPr lang="en-US" altLang="ja-JP" sz="1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</a:t>
              </a:r>
              <a:endPara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献　血</a:t>
              </a:r>
              <a:endParaRPr lang="ja-JP" altLang="en-US" sz="2400" dirty="0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7001D5A2-115D-26BB-242C-128E4C0E2124}"/>
              </a:ext>
            </a:extLst>
          </p:cNvPr>
          <p:cNvGrpSpPr/>
          <p:nvPr/>
        </p:nvGrpSpPr>
        <p:grpSpPr>
          <a:xfrm>
            <a:off x="10692281" y="6906012"/>
            <a:ext cx="1958351" cy="577081"/>
            <a:chOff x="847019" y="2997282"/>
            <a:chExt cx="1958351" cy="577081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5B3D8D4-CD99-F82A-4C9F-7016E7538B99}"/>
                </a:ext>
              </a:extLst>
            </p:cNvPr>
            <p:cNvSpPr txBox="1"/>
            <p:nvPr/>
          </p:nvSpPr>
          <p:spPr>
            <a:xfrm>
              <a:off x="848287" y="3006833"/>
              <a:ext cx="5383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4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■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C6E0F1A-2C6B-1E89-5C1D-E20C0DE8C4D9}"/>
                </a:ext>
              </a:extLst>
            </p:cNvPr>
            <p:cNvSpPr txBox="1"/>
            <p:nvPr/>
          </p:nvSpPr>
          <p:spPr>
            <a:xfrm>
              <a:off x="847019" y="3152706"/>
              <a:ext cx="5383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400" dirty="0">
                  <a:solidFill>
                    <a:srgbClr val="0070C0"/>
                  </a:solidFill>
                </a:rPr>
                <a:t>■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4B2A5E5-A21C-71AC-ED46-F3194096E158}"/>
                </a:ext>
              </a:extLst>
            </p:cNvPr>
            <p:cNvSpPr txBox="1"/>
            <p:nvPr/>
          </p:nvSpPr>
          <p:spPr>
            <a:xfrm>
              <a:off x="1061492" y="2997282"/>
              <a:ext cx="174387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dirty="0"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予測量</a:t>
              </a:r>
              <a:endParaRPr lang="en-US" altLang="ja-JP" sz="1050" dirty="0"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sz="1050" dirty="0"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使用量</a:t>
              </a:r>
              <a:endParaRPr lang="en-US" altLang="ja-JP" sz="1050" dirty="0"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sz="1050" dirty="0"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予測量との差</a:t>
              </a:r>
              <a:r>
                <a:rPr lang="en-US" altLang="ja-JP" sz="1050" dirty="0"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(</a:t>
              </a:r>
              <a:r>
                <a:rPr lang="ja-JP" altLang="en-US" sz="1050" dirty="0"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累計</a:t>
              </a:r>
              <a:r>
                <a:rPr lang="en-US" altLang="ja-JP" sz="1050" dirty="0"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)</a:t>
              </a:r>
              <a:endParaRPr lang="ja-JP" altLang="en-US" sz="1050" dirty="0"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9D41BD55-9D6C-4693-45AE-0BF3CB560FBC}"/>
                </a:ext>
              </a:extLst>
            </p:cNvPr>
            <p:cNvCxnSpPr>
              <a:cxnSpLocks/>
            </p:cNvCxnSpPr>
            <p:nvPr/>
          </p:nvCxnSpPr>
          <p:spPr>
            <a:xfrm>
              <a:off x="924490" y="3463046"/>
              <a:ext cx="213811" cy="0"/>
            </a:xfrm>
            <a:prstGeom prst="line">
              <a:avLst/>
            </a:prstGeom>
            <a:ln w="3492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31E95440-B481-44A4-8192-41F663A97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899047"/>
              </p:ext>
            </p:extLst>
          </p:nvPr>
        </p:nvGraphicFramePr>
        <p:xfrm>
          <a:off x="52204" y="2953409"/>
          <a:ext cx="6771621" cy="304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7161C3-1491-DD71-370E-4A656BD6644D}"/>
              </a:ext>
            </a:extLst>
          </p:cNvPr>
          <p:cNvSpPr txBox="1"/>
          <p:nvPr/>
        </p:nvSpPr>
        <p:spPr>
          <a:xfrm>
            <a:off x="-1" y="2608839"/>
            <a:ext cx="4884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中四国「赤血球製剤」在庫予測　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11/14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時点）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1736473-4744-F443-5C96-8C8DF0F50CAD}"/>
              </a:ext>
            </a:extLst>
          </p:cNvPr>
          <p:cNvGrpSpPr/>
          <p:nvPr/>
        </p:nvGrpSpPr>
        <p:grpSpPr>
          <a:xfrm>
            <a:off x="2294019" y="3092989"/>
            <a:ext cx="1091799" cy="542631"/>
            <a:chOff x="2197767" y="2884443"/>
            <a:chExt cx="1091799" cy="542631"/>
          </a:xfrm>
        </p:grpSpPr>
        <p:sp>
          <p:nvSpPr>
            <p:cNvPr id="9" name="矢印: 左 8">
              <a:extLst>
                <a:ext uri="{FF2B5EF4-FFF2-40B4-BE49-F238E27FC236}">
                  <a16:creationId xmlns:a16="http://schemas.microsoft.com/office/drawing/2014/main" id="{F251FB73-0733-34D6-0E89-30877641FFA4}"/>
                </a:ext>
              </a:extLst>
            </p:cNvPr>
            <p:cNvSpPr/>
            <p:nvPr/>
          </p:nvSpPr>
          <p:spPr>
            <a:xfrm>
              <a:off x="2197767" y="2884443"/>
              <a:ext cx="1091799" cy="542631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857741F-B03F-4CCA-0FA8-1E49BD36CDCC}"/>
                </a:ext>
              </a:extLst>
            </p:cNvPr>
            <p:cNvSpPr txBox="1"/>
            <p:nvPr/>
          </p:nvSpPr>
          <p:spPr>
            <a:xfrm>
              <a:off x="2460216" y="2997874"/>
              <a:ext cx="7888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solidFill>
                    <a:schemeClr val="bg1"/>
                  </a:solidFill>
                </a:rPr>
                <a:t>実 績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031A38A-BEB3-DE4B-9FE3-7C9707863890}"/>
              </a:ext>
            </a:extLst>
          </p:cNvPr>
          <p:cNvGrpSpPr/>
          <p:nvPr/>
        </p:nvGrpSpPr>
        <p:grpSpPr>
          <a:xfrm>
            <a:off x="3503940" y="3103728"/>
            <a:ext cx="1091799" cy="542631"/>
            <a:chOff x="-2811962" y="5286700"/>
            <a:chExt cx="1091799" cy="542631"/>
          </a:xfrm>
        </p:grpSpPr>
        <p:sp>
          <p:nvSpPr>
            <p:cNvPr id="28" name="矢印: 左 27">
              <a:extLst>
                <a:ext uri="{FF2B5EF4-FFF2-40B4-BE49-F238E27FC236}">
                  <a16:creationId xmlns:a16="http://schemas.microsoft.com/office/drawing/2014/main" id="{45382F62-8ADF-9B53-1A1B-BD5FF933B942}"/>
                </a:ext>
              </a:extLst>
            </p:cNvPr>
            <p:cNvSpPr/>
            <p:nvPr/>
          </p:nvSpPr>
          <p:spPr>
            <a:xfrm rot="10800000">
              <a:off x="-2811962" y="5286700"/>
              <a:ext cx="1091799" cy="542631"/>
            </a:xfrm>
            <a:prstGeom prst="lef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7BB8A0E-41EC-8F8B-57C4-7770947E3EA5}"/>
                </a:ext>
              </a:extLst>
            </p:cNvPr>
            <p:cNvSpPr txBox="1"/>
            <p:nvPr/>
          </p:nvSpPr>
          <p:spPr>
            <a:xfrm>
              <a:off x="-2709933" y="5400131"/>
              <a:ext cx="7888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予 測</a:t>
              </a:r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DE54404-7C0D-E386-5154-A2E10033DAEF}"/>
              </a:ext>
            </a:extLst>
          </p:cNvPr>
          <p:cNvSpPr txBox="1"/>
          <p:nvPr/>
        </p:nvSpPr>
        <p:spPr>
          <a:xfrm>
            <a:off x="1417874" y="3496581"/>
            <a:ext cx="734524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O</a:t>
            </a:r>
            <a:r>
              <a:rPr lang="ja-JP" altLang="en-US" b="1" dirty="0">
                <a:solidFill>
                  <a:schemeClr val="bg1"/>
                </a:solidFill>
              </a:rPr>
              <a:t>型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C72097C-3EB0-C95B-75E0-31BE91D4B1E4}"/>
              </a:ext>
            </a:extLst>
          </p:cNvPr>
          <p:cNvSpPr txBox="1"/>
          <p:nvPr/>
        </p:nvSpPr>
        <p:spPr>
          <a:xfrm>
            <a:off x="1672085" y="4504694"/>
            <a:ext cx="734524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AB</a:t>
            </a:r>
            <a:r>
              <a:rPr lang="ja-JP" altLang="en-US" b="1" dirty="0">
                <a:solidFill>
                  <a:schemeClr val="bg1"/>
                </a:solidFill>
              </a:rPr>
              <a:t>型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9047FEE-63CB-6F47-0A5E-218DCE8D5586}"/>
              </a:ext>
            </a:extLst>
          </p:cNvPr>
          <p:cNvSpPr txBox="1"/>
          <p:nvPr/>
        </p:nvSpPr>
        <p:spPr>
          <a:xfrm>
            <a:off x="147727" y="6280582"/>
            <a:ext cx="6551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このままだと、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11/21(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には、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通常の在庫量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型が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48%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AB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型が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になり、患者様へ血液をお届けすることに支障がでることが予測されます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。  　　　　　　　　　　　　　　　　　　　　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＊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日分の輸血使用量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5419E3-E08A-B909-340E-E9540EC972B8}"/>
              </a:ext>
            </a:extLst>
          </p:cNvPr>
          <p:cNvSpPr txBox="1"/>
          <p:nvPr/>
        </p:nvSpPr>
        <p:spPr>
          <a:xfrm>
            <a:off x="5088249" y="7415120"/>
            <a:ext cx="1227069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11/17</a:t>
            </a:r>
            <a:r>
              <a:rPr lang="ja-JP" altLang="en-US" b="1" dirty="0">
                <a:solidFill>
                  <a:schemeClr val="bg1"/>
                </a:solidFill>
              </a:rPr>
              <a:t>時点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12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9f87f8-0617-411b-8f1a-5a0913a3ad7f">
      <Terms xmlns="http://schemas.microsoft.com/office/infopath/2007/PartnerControls"/>
    </lcf76f155ced4ddcb4097134ff3c332f>
    <TaxCatchAll xmlns="b1c875bb-3a3b-431d-82ba-298fde0a11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360465C2BC1C429AB5AFCC4F712B3E" ma:contentTypeVersion="15" ma:contentTypeDescription="新しいドキュメントを作成します。" ma:contentTypeScope="" ma:versionID="624e95aa8272bcb1981f5b4ce90a02ab">
  <xsd:schema xmlns:xsd="http://www.w3.org/2001/XMLSchema" xmlns:xs="http://www.w3.org/2001/XMLSchema" xmlns:p="http://schemas.microsoft.com/office/2006/metadata/properties" xmlns:ns2="fb9f87f8-0617-411b-8f1a-5a0913a3ad7f" xmlns:ns3="b1c875bb-3a3b-431d-82ba-298fde0a11b7" targetNamespace="http://schemas.microsoft.com/office/2006/metadata/properties" ma:root="true" ma:fieldsID="0e2bf6e7f6c8d4e47e440c582260d54f" ns2:_="" ns3:_="">
    <xsd:import namespace="fb9f87f8-0617-411b-8f1a-5a0913a3ad7f"/>
    <xsd:import namespace="b1c875bb-3a3b-431d-82ba-298fde0a1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f87f8-0617-411b-8f1a-5a0913a3a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9c7953e8-d556-4e6f-9158-20128760b6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875bb-3a3b-431d-82ba-298fde0a1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aff7fa9-2cff-4bfb-928b-e01ef75c9532}" ma:internalName="TaxCatchAll" ma:showField="CatchAllData" ma:web="b1c875bb-3a3b-431d-82ba-298fde0a1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2BFD5C-236E-4942-BA72-93A87492B1F9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fb9f87f8-0617-411b-8f1a-5a0913a3ad7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1c875bb-3a3b-431d-82ba-298fde0a11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FD6CFD-302C-4110-AA66-CDBF939EA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A9D3EC-4E68-43A9-A070-5D4282BEE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9f87f8-0617-411b-8f1a-5a0913a3ad7f"/>
    <ds:schemaRef ds:uri="b1c875bb-3a3b-431d-82ba-298fde0a1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1122</TotalTime>
  <Words>284</Words>
  <Application>Microsoft Office PowerPoint</Application>
  <PresentationFormat>A4 210 x 297 mm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HGｺﾞｼｯｸM</vt:lpstr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Release</dc:title>
  <dc:creator>船越久登</dc:creator>
  <cp:lastModifiedBy>松岡真治</cp:lastModifiedBy>
  <cp:revision>20</cp:revision>
  <cp:lastPrinted>2025-11-18T03:34:22Z</cp:lastPrinted>
  <dcterms:created xsi:type="dcterms:W3CDTF">2023-12-12T07:19:19Z</dcterms:created>
  <dcterms:modified xsi:type="dcterms:W3CDTF">2025-11-18T05:13:08Z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0x0101000B360465C2BC1C429AB5AFCC4F712B3E</vt:lpwstr>
  </property>
  <property fmtid="{D5CDD505-2E9C-101B-9397-08002B2CF9AE}" pid="3" name="MediaServiceImageTags">
    <vt:lpwstr/>
  </property>
</Properties>
</file>